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3"/>
  </p:sldMasterIdLst>
  <p:notesMasterIdLst>
    <p:notesMasterId r:id="rId25"/>
  </p:notesMasterIdLst>
  <p:sldIdLst>
    <p:sldId id="256" r:id="rId4"/>
    <p:sldId id="257" r:id="rId5"/>
    <p:sldId id="282" r:id="rId6"/>
    <p:sldId id="322" r:id="rId7"/>
    <p:sldId id="287" r:id="rId8"/>
    <p:sldId id="323" r:id="rId9"/>
    <p:sldId id="309" r:id="rId10"/>
    <p:sldId id="324" r:id="rId11"/>
    <p:sldId id="320" r:id="rId12"/>
    <p:sldId id="315" r:id="rId13"/>
    <p:sldId id="292" r:id="rId14"/>
    <p:sldId id="314" r:id="rId15"/>
    <p:sldId id="316" r:id="rId16"/>
    <p:sldId id="317" r:id="rId17"/>
    <p:sldId id="321" r:id="rId18"/>
    <p:sldId id="325" r:id="rId19"/>
    <p:sldId id="294" r:id="rId20"/>
    <p:sldId id="318" r:id="rId21"/>
    <p:sldId id="319" r:id="rId22"/>
    <p:sldId id="298" r:id="rId23"/>
    <p:sldId id="271" r:id="rId24"/>
  </p:sldIdLst>
  <p:sldSz cx="9144000" cy="5143500" type="screen16x9"/>
  <p:notesSz cx="6858000" cy="9144000"/>
  <p:embeddedFontLst>
    <p:embeddedFont>
      <p:font typeface="Lato" panose="020F0502020204030203" pitchFamily="34" charset="0"/>
      <p:regular r:id="rId26"/>
      <p:bold r:id="rId27"/>
      <p:italic r:id="rId28"/>
      <p:boldItalic r:id="rId29"/>
    </p:embeddedFont>
    <p:embeddedFont>
      <p:font typeface="Raleway" pitchFamily="2" charset="77"/>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56" autoAdjust="0"/>
    <p:restoredTop sz="79762" autoAdjust="0"/>
  </p:normalViewPr>
  <p:slideViewPr>
    <p:cSldViewPr snapToGrid="0">
      <p:cViewPr varScale="1">
        <p:scale>
          <a:sx n="114" d="100"/>
          <a:sy n="114" d="100"/>
        </p:scale>
        <p:origin x="1768"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1.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852886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983779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2027751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113076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713495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9600432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5177981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buFont typeface="Arial" panose="020B0604020202020204" pitchFamily="34" charset="0"/>
              <a:buChar char="•"/>
            </a:pPr>
            <a:endParaRPr lang="en-US" b="1" dirty="0"/>
          </a:p>
        </p:txBody>
      </p:sp>
    </p:spTree>
    <p:extLst>
      <p:ext uri="{BB962C8B-B14F-4D97-AF65-F5344CB8AC3E}">
        <p14:creationId xmlns:p14="http://schemas.microsoft.com/office/powerpoint/2010/main" val="82319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buFont typeface="Arial" panose="020B0604020202020204" pitchFamily="34" charset="0"/>
              <a:buChar char="•"/>
            </a:pPr>
            <a:endParaRPr lang="en-US" b="1" dirty="0"/>
          </a:p>
        </p:txBody>
      </p:sp>
    </p:spTree>
    <p:extLst>
      <p:ext uri="{BB962C8B-B14F-4D97-AF65-F5344CB8AC3E}">
        <p14:creationId xmlns:p14="http://schemas.microsoft.com/office/powerpoint/2010/main" val="2157381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buFont typeface="Arial" panose="020B0604020202020204" pitchFamily="34" charset="0"/>
              <a:buChar char="•"/>
            </a:pPr>
            <a:endParaRPr lang="en-US" b="1" dirty="0"/>
          </a:p>
        </p:txBody>
      </p:sp>
    </p:spTree>
    <p:extLst>
      <p:ext uri="{BB962C8B-B14F-4D97-AF65-F5344CB8AC3E}">
        <p14:creationId xmlns:p14="http://schemas.microsoft.com/office/powerpoint/2010/main" val="648686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b="1" dirty="0"/>
          </a:p>
        </p:txBody>
      </p:sp>
    </p:spTree>
    <p:extLst>
      <p:ext uri="{BB962C8B-B14F-4D97-AF65-F5344CB8AC3E}">
        <p14:creationId xmlns:p14="http://schemas.microsoft.com/office/powerpoint/2010/main" val="3601018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4274715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928530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4072149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2426425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657962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850307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4274292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preserve="1" userDrawn="1">
  <p:cSld name="1_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393034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4" name="Picture Placeholder 3">
            <a:extLst>
              <a:ext uri="{FF2B5EF4-FFF2-40B4-BE49-F238E27FC236}">
                <a16:creationId xmlns:a16="http://schemas.microsoft.com/office/drawing/2014/main" id="{6C5A610E-6324-4C28-9F4D-98C43BE8E1AA}"/>
              </a:ext>
            </a:extLst>
          </p:cNvPr>
          <p:cNvSpPr>
            <a:spLocks noGrp="1"/>
          </p:cNvSpPr>
          <p:nvPr>
            <p:ph type="pic" sz="quarter" idx="13"/>
          </p:nvPr>
        </p:nvSpPr>
        <p:spPr>
          <a:xfrm>
            <a:off x="4335552" y="1151118"/>
            <a:ext cx="4495740" cy="3420882"/>
          </a:xfrm>
        </p:spPr>
        <p:txBody>
          <a:bodyPr/>
          <a:lstStyle/>
          <a:p>
            <a:endParaRPr lang="en-GB" dirty="0"/>
          </a:p>
        </p:txBody>
      </p:sp>
    </p:spTree>
    <p:extLst>
      <p:ext uri="{BB962C8B-B14F-4D97-AF65-F5344CB8AC3E}">
        <p14:creationId xmlns:p14="http://schemas.microsoft.com/office/powerpoint/2010/main" val="2357197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60"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lvl="0"/>
            <a:r>
              <a:rPr lang="en-GB" sz="2800" b="1" dirty="0">
                <a:latin typeface="Raleway"/>
                <a:ea typeface="Raleway"/>
                <a:cs typeface="Raleway"/>
                <a:sym typeface="Raleway"/>
              </a:rPr>
              <a:t>Collaborative Filtering Approach For Book Recommendations Based On User Preferences</a:t>
            </a:r>
            <a:endParaRPr sz="2800" b="1" dirty="0">
              <a:latin typeface="Raleway"/>
              <a:ea typeface="Raleway"/>
              <a:cs typeface="Raleway"/>
              <a:sym typeface="Raleway"/>
            </a:endParaRPr>
          </a:p>
        </p:txBody>
      </p:sp>
      <p:sp>
        <p:nvSpPr>
          <p:cNvPr id="55" name="Shape 55"/>
          <p:cNvSpPr txBox="1">
            <a:spLocks noGrp="1"/>
          </p:cNvSpPr>
          <p:nvPr>
            <p:ph type="subTitle" idx="1"/>
          </p:nvPr>
        </p:nvSpPr>
        <p:spPr>
          <a:xfrm>
            <a:off x="311700" y="2834124"/>
            <a:ext cx="8520600" cy="2125333"/>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latin typeface="Lato"/>
                <a:ea typeface="Lato"/>
                <a:cs typeface="Lato"/>
                <a:sym typeface="Lato"/>
              </a:rPr>
              <a:t>Britney </a:t>
            </a:r>
            <a:r>
              <a:rPr lang="en-US" dirty="0" err="1">
                <a:latin typeface="Lato"/>
                <a:ea typeface="Lato"/>
                <a:cs typeface="Lato"/>
                <a:sym typeface="Lato"/>
              </a:rPr>
              <a:t>Agius</a:t>
            </a:r>
            <a:endParaRPr lang="en" dirty="0">
              <a:latin typeface="Lato"/>
              <a:ea typeface="Lato"/>
              <a:cs typeface="Lato"/>
              <a:sym typeface="Lato"/>
            </a:endParaRPr>
          </a:p>
          <a:p>
            <a:pPr marL="0" lvl="0" indent="0">
              <a:spcBef>
                <a:spcPts val="0"/>
              </a:spcBef>
              <a:spcAft>
                <a:spcPts val="0"/>
              </a:spcAft>
              <a:buNone/>
            </a:pPr>
            <a:r>
              <a:rPr lang="en" sz="2400" dirty="0">
                <a:latin typeface="Lato"/>
                <a:ea typeface="Lato"/>
                <a:cs typeface="Lato"/>
                <a:sym typeface="Lato"/>
              </a:rPr>
              <a:t>Institute of Information &amp; Communication Technology</a:t>
            </a:r>
          </a:p>
          <a:p>
            <a:pPr marL="0" lvl="0" indent="0">
              <a:spcBef>
                <a:spcPts val="0"/>
              </a:spcBef>
              <a:spcAft>
                <a:spcPts val="0"/>
              </a:spcAft>
              <a:buNone/>
            </a:pPr>
            <a:r>
              <a:rPr lang="en" sz="2400" dirty="0">
                <a:latin typeface="Lato"/>
                <a:ea typeface="Lato"/>
                <a:cs typeface="Lato"/>
                <a:sym typeface="Lato"/>
              </a:rPr>
              <a:t>MCAST, Paola, Malta</a:t>
            </a:r>
          </a:p>
          <a:p>
            <a:pPr marL="0" lvl="0" indent="0">
              <a:spcBef>
                <a:spcPts val="0"/>
              </a:spcBef>
              <a:spcAft>
                <a:spcPts val="0"/>
              </a:spcAft>
              <a:buNone/>
            </a:pPr>
            <a:endParaRPr lang="en" sz="2400" dirty="0">
              <a:latin typeface="Lato"/>
              <a:ea typeface="Lato"/>
              <a:cs typeface="Lato"/>
              <a:sym typeface="Lato"/>
            </a:endParaRPr>
          </a:p>
        </p:txBody>
      </p:sp>
      <p:cxnSp>
        <p:nvCxnSpPr>
          <p:cNvPr id="4" name="Straight Connector 3">
            <a:extLst>
              <a:ext uri="{FF2B5EF4-FFF2-40B4-BE49-F238E27FC236}">
                <a16:creationId xmlns:a16="http://schemas.microsoft.com/office/drawing/2014/main" id="{36CC284B-5107-E745-9630-DD6C2A410927}"/>
              </a:ext>
            </a:extLst>
          </p:cNvPr>
          <p:cNvCxnSpPr/>
          <p:nvPr/>
        </p:nvCxnSpPr>
        <p:spPr>
          <a:xfrm>
            <a:off x="119270" y="2794483"/>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Picture 7" descr="Shape&#10;&#10;Description automatically generated with medium confidence">
            <a:extLst>
              <a:ext uri="{FF2B5EF4-FFF2-40B4-BE49-F238E27FC236}">
                <a16:creationId xmlns:a16="http://schemas.microsoft.com/office/drawing/2014/main" id="{B8E9EC66-EE26-4981-8CB8-3FF197B22AAE}"/>
              </a:ext>
            </a:extLst>
          </p:cNvPr>
          <p:cNvPicPr>
            <a:picLocks noChangeAspect="1"/>
          </p:cNvPicPr>
          <p:nvPr/>
        </p:nvPicPr>
        <p:blipFill>
          <a:blip r:embed="rId3"/>
          <a:stretch>
            <a:fillRect/>
          </a:stretch>
        </p:blipFill>
        <p:spPr>
          <a:xfrm>
            <a:off x="6382381" y="4102874"/>
            <a:ext cx="2449919" cy="8565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Data Evaluation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lnSpc>
                <a:spcPct val="150000"/>
              </a:lnSpc>
            </a:pPr>
            <a:r>
              <a:rPr lang="en-GB" sz="1400" dirty="0"/>
              <a:t>Data for the book recommendation system was obtained through a tutorial on YouTube, providing a JSON file and three CSV files.</a:t>
            </a:r>
          </a:p>
          <a:p>
            <a:pPr marL="114300" indent="0" algn="just">
              <a:lnSpc>
                <a:spcPct val="150000"/>
              </a:lnSpc>
              <a:buNone/>
            </a:pPr>
            <a:endParaRPr lang="en-GB" sz="800" dirty="0"/>
          </a:p>
          <a:p>
            <a:pPr algn="just">
              <a:lnSpc>
                <a:spcPct val="150000"/>
              </a:lnSpc>
            </a:pPr>
            <a:r>
              <a:rPr lang="en-GB" sz="1400" dirty="0"/>
              <a:t>The </a:t>
            </a:r>
            <a:r>
              <a:rPr lang="en-GB" sz="1400" dirty="0" err="1"/>
              <a:t>book_titles.json</a:t>
            </a:r>
            <a:r>
              <a:rPr lang="en-GB" sz="1400" dirty="0"/>
              <a:t> file contained book information such as title, cover image URL, Goodreads URL, and number of ratings.</a:t>
            </a:r>
          </a:p>
          <a:p>
            <a:pPr marL="114300" indent="0" algn="just">
              <a:lnSpc>
                <a:spcPct val="150000"/>
              </a:lnSpc>
              <a:buNone/>
            </a:pPr>
            <a:endParaRPr lang="en-GB" sz="800" dirty="0"/>
          </a:p>
          <a:p>
            <a:pPr algn="just">
              <a:lnSpc>
                <a:spcPct val="150000"/>
              </a:lnSpc>
            </a:pPr>
            <a:r>
              <a:rPr lang="en-GB" sz="1400" dirty="0"/>
              <a:t>The </a:t>
            </a:r>
            <a:r>
              <a:rPr lang="en-GB" sz="1400" dirty="0" err="1"/>
              <a:t>good_interactions.csv</a:t>
            </a:r>
            <a:r>
              <a:rPr lang="en-GB" sz="1400" dirty="0"/>
              <a:t> file included over one million rows with user IDs, book IDs, ratings, book reviews, and read status, providing a comprehensive history of ratings for each user.</a:t>
            </a:r>
          </a:p>
          <a:p>
            <a:pPr marL="114300" indent="0" algn="just">
              <a:lnSpc>
                <a:spcPct val="150000"/>
              </a:lnSpc>
              <a:buNone/>
            </a:pPr>
            <a:endParaRPr lang="en-GB" sz="800" dirty="0"/>
          </a:p>
          <a:p>
            <a:pPr algn="just">
              <a:lnSpc>
                <a:spcPct val="150000"/>
              </a:lnSpc>
            </a:pPr>
            <a:r>
              <a:rPr lang="en-GB" sz="1400" dirty="0"/>
              <a:t>The </a:t>
            </a:r>
            <a:r>
              <a:rPr lang="en-GB" sz="1400" dirty="0" err="1"/>
              <a:t>liked_books.csv</a:t>
            </a:r>
            <a:r>
              <a:rPr lang="en-GB" sz="1400" dirty="0"/>
              <a:t> file was personalised with 105 rows of book titles, ratings, a fixed user ID, and book IDs.</a:t>
            </a:r>
          </a:p>
          <a:p>
            <a:pPr marL="114300" indent="0" algn="just">
              <a:lnSpc>
                <a:spcPct val="150000"/>
              </a:lnSpc>
              <a:buNone/>
            </a:pPr>
            <a:endParaRPr lang="en-GB" sz="800" dirty="0"/>
          </a:p>
          <a:p>
            <a:pPr algn="just">
              <a:lnSpc>
                <a:spcPct val="150000"/>
              </a:lnSpc>
            </a:pPr>
            <a:r>
              <a:rPr lang="en-GB" sz="1400" dirty="0"/>
              <a:t>The </a:t>
            </a:r>
            <a:r>
              <a:rPr lang="en-GB" sz="1400" dirty="0" err="1"/>
              <a:t>book_id_map.csv</a:t>
            </a:r>
            <a:r>
              <a:rPr lang="en-GB" sz="1400" dirty="0"/>
              <a:t> file contained over one million book IDs, facilitating data linkage across all files.</a:t>
            </a:r>
          </a:p>
          <a:p>
            <a:endParaRPr lang="en-GB"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6644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Prototype</a:t>
            </a:r>
            <a:endParaRPr sz="2000" b="1" dirty="0">
              <a:latin typeface="Raleway"/>
              <a:ea typeface="Raleway"/>
              <a:cs typeface="Raleway"/>
              <a:sym typeface="Raleway"/>
            </a:endParaRP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4" name="Prototype">
            <a:hlinkClick r:id="" action="ppaction://media"/>
            <a:extLst>
              <a:ext uri="{FF2B5EF4-FFF2-40B4-BE49-F238E27FC236}">
                <a16:creationId xmlns:a16="http://schemas.microsoft.com/office/drawing/2014/main" id="{CF032567-919F-C29A-2E92-4CF7C2D099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00757" y="1710405"/>
            <a:ext cx="5342486" cy="3339054"/>
          </a:xfrm>
          <a:prstGeom prst="rect">
            <a:avLst/>
          </a:prstGeom>
        </p:spPr>
      </p:pic>
      <p:sp>
        <p:nvSpPr>
          <p:cNvPr id="2" name="Text Placeholder 1">
            <a:extLst>
              <a:ext uri="{FF2B5EF4-FFF2-40B4-BE49-F238E27FC236}">
                <a16:creationId xmlns:a16="http://schemas.microsoft.com/office/drawing/2014/main" id="{227FCC86-4F6F-AF89-D623-D6CE8A7A7991}"/>
              </a:ext>
            </a:extLst>
          </p:cNvPr>
          <p:cNvSpPr>
            <a:spLocks noGrp="1"/>
          </p:cNvSpPr>
          <p:nvPr>
            <p:ph type="body" idx="1"/>
          </p:nvPr>
        </p:nvSpPr>
        <p:spPr>
          <a:xfrm>
            <a:off x="311700" y="1152475"/>
            <a:ext cx="8520600" cy="423180"/>
          </a:xfrm>
        </p:spPr>
        <p:txBody>
          <a:bodyPr/>
          <a:lstStyle/>
          <a:p>
            <a:pPr algn="just">
              <a:lnSpc>
                <a:spcPct val="150000"/>
              </a:lnSpc>
            </a:pPr>
            <a:r>
              <a:rPr lang="en-GB" sz="1400" dirty="0"/>
              <a:t>Video Link: https://</a:t>
            </a:r>
            <a:r>
              <a:rPr lang="en-GB" sz="1400" dirty="0" err="1"/>
              <a:t>youtu.be</a:t>
            </a:r>
            <a:r>
              <a:rPr lang="en-GB" sz="1400" dirty="0"/>
              <a:t>/2bPitFmWiE8</a:t>
            </a:r>
          </a:p>
          <a:p>
            <a:endParaRPr lang="en-GB" dirty="0"/>
          </a:p>
        </p:txBody>
      </p:sp>
    </p:spTree>
    <p:extLst>
      <p:ext uri="{BB962C8B-B14F-4D97-AF65-F5344CB8AC3E}">
        <p14:creationId xmlns:p14="http://schemas.microsoft.com/office/powerpoint/2010/main" val="41476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4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Evaluation / Argumentation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lnSpc>
                <a:spcPct val="150000"/>
              </a:lnSpc>
            </a:pPr>
            <a:r>
              <a:rPr lang="en-GB" sz="1400" dirty="0"/>
              <a:t>The book recommendation system recommendations were evaluated using Evaluation Metrics.</a:t>
            </a:r>
          </a:p>
          <a:p>
            <a:pPr marL="114300" indent="0" algn="just">
              <a:lnSpc>
                <a:spcPct val="150000"/>
              </a:lnSpc>
              <a:buNone/>
            </a:pPr>
            <a:endParaRPr lang="en-GB" sz="1000" dirty="0"/>
          </a:p>
          <a:p>
            <a:pPr algn="just">
              <a:lnSpc>
                <a:spcPct val="150000"/>
              </a:lnSpc>
            </a:pPr>
            <a:r>
              <a:rPr lang="en-GB" sz="1400" dirty="0"/>
              <a:t>The results were as follows:</a:t>
            </a:r>
          </a:p>
          <a:p>
            <a:pPr algn="just">
              <a:lnSpc>
                <a:spcPct val="150000"/>
              </a:lnSpc>
            </a:pPr>
            <a:endParaRPr lang="en-GB" sz="1400" dirty="0"/>
          </a:p>
          <a:p>
            <a:pPr algn="just">
              <a:lnSpc>
                <a:spcPct val="150000"/>
              </a:lnSpc>
            </a:pPr>
            <a:endParaRPr lang="en-GB" sz="1400" dirty="0"/>
          </a:p>
          <a:p>
            <a:pPr algn="just">
              <a:lnSpc>
                <a:spcPct val="150000"/>
              </a:lnSpc>
            </a:pPr>
            <a:endParaRPr lang="en-GB" sz="1400" dirty="0"/>
          </a:p>
          <a:p>
            <a:pPr marL="114300" indent="0" algn="just">
              <a:lnSpc>
                <a:spcPct val="150000"/>
              </a:lnSpc>
              <a:buNone/>
            </a:pPr>
            <a:endParaRPr lang="en-GB" sz="1400" dirty="0"/>
          </a:p>
          <a:p>
            <a:pPr algn="just">
              <a:lnSpc>
                <a:spcPct val="150000"/>
              </a:lnSpc>
            </a:pPr>
            <a:r>
              <a:rPr lang="en-GB" sz="1400" dirty="0"/>
              <a:t>The evaluation metrics of precision, recall, and F1-score for the book recommendation system were found to be 0.0, indicating an inaccurate assessment of the system's performance.</a:t>
            </a:r>
          </a:p>
          <a:p>
            <a:pPr marL="114300" indent="0" algn="just">
              <a:lnSpc>
                <a:spcPct val="150000"/>
              </a:lnSpc>
              <a:buNone/>
            </a:pPr>
            <a:endParaRPr lang="en-GB" sz="1000" dirty="0"/>
          </a:p>
          <a:p>
            <a:pPr algn="just">
              <a:lnSpc>
                <a:spcPct val="150000"/>
              </a:lnSpc>
            </a:pPr>
            <a:r>
              <a:rPr lang="en-GB" sz="1400" dirty="0"/>
              <a:t>The obtained 0.0 values suggest that the evaluation metrics did not capture the accuracy and effectiveness of the recommendations appropriately.</a:t>
            </a:r>
          </a:p>
          <a:p>
            <a:pPr algn="just">
              <a:lnSpc>
                <a:spcPct val="150000"/>
              </a:lnSpc>
            </a:pPr>
            <a:endParaRPr lang="en-GB" sz="1400" dirty="0"/>
          </a:p>
          <a:p>
            <a:pPr algn="just">
              <a:lnSpc>
                <a:spcPct val="150000"/>
              </a:lnSpc>
            </a:pPr>
            <a:endParaRPr lang="en-GB" sz="1400" dirty="0"/>
          </a:p>
          <a:p>
            <a:pPr marL="114300" indent="0" algn="just">
              <a:lnSpc>
                <a:spcPct val="150000"/>
              </a:lnSpc>
              <a:buNone/>
            </a:pPr>
            <a:endParaRPr lang="en-GB" sz="14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graphicFrame>
        <p:nvGraphicFramePr>
          <p:cNvPr id="3" name="Table 3">
            <a:extLst>
              <a:ext uri="{FF2B5EF4-FFF2-40B4-BE49-F238E27FC236}">
                <a16:creationId xmlns:a16="http://schemas.microsoft.com/office/drawing/2014/main" id="{E33DE4F6-257A-45F6-3CE3-28E0E8A6DAF2}"/>
              </a:ext>
            </a:extLst>
          </p:cNvPr>
          <p:cNvGraphicFramePr>
            <a:graphicFrameLocks noGrp="1"/>
          </p:cNvGraphicFramePr>
          <p:nvPr>
            <p:extLst>
              <p:ext uri="{D42A27DB-BD31-4B8C-83A1-F6EECF244321}">
                <p14:modId xmlns:p14="http://schemas.microsoft.com/office/powerpoint/2010/main" val="4058749017"/>
              </p:ext>
            </p:extLst>
          </p:nvPr>
        </p:nvGraphicFramePr>
        <p:xfrm>
          <a:off x="869482" y="2121368"/>
          <a:ext cx="7962818" cy="1219200"/>
        </p:xfrm>
        <a:graphic>
          <a:graphicData uri="http://schemas.openxmlformats.org/drawingml/2006/table">
            <a:tbl>
              <a:tblPr firstRow="1" bandRow="1">
                <a:tableStyleId>{2D5ABB26-0587-4C30-8999-92F81FD0307C}</a:tableStyleId>
              </a:tblPr>
              <a:tblGrid>
                <a:gridCol w="3981409">
                  <a:extLst>
                    <a:ext uri="{9D8B030D-6E8A-4147-A177-3AD203B41FA5}">
                      <a16:colId xmlns:a16="http://schemas.microsoft.com/office/drawing/2014/main" val="2593033326"/>
                    </a:ext>
                  </a:extLst>
                </a:gridCol>
                <a:gridCol w="3981409">
                  <a:extLst>
                    <a:ext uri="{9D8B030D-6E8A-4147-A177-3AD203B41FA5}">
                      <a16:colId xmlns:a16="http://schemas.microsoft.com/office/drawing/2014/main" val="2102742198"/>
                    </a:ext>
                  </a:extLst>
                </a:gridCol>
              </a:tblGrid>
              <a:tr h="242086">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GB" dirty="0"/>
                        <a:t>My Research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5848040"/>
                  </a:ext>
                </a:extLst>
              </a:tr>
              <a:tr h="242086">
                <a:tc>
                  <a:txBody>
                    <a:bodyPr/>
                    <a:lstStyle/>
                    <a:p>
                      <a:pPr algn="ctr"/>
                      <a:r>
                        <a:rPr lang="en-GB" dirty="0"/>
                        <a:t>Precision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t>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838701"/>
                  </a:ext>
                </a:extLst>
              </a:tr>
              <a:tr h="242086">
                <a:tc>
                  <a:txBody>
                    <a:bodyPr/>
                    <a:lstStyle/>
                    <a:p>
                      <a:pPr algn="ctr"/>
                      <a:r>
                        <a:rPr lang="en-GB" dirty="0"/>
                        <a:t>Recall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t>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36322310"/>
                  </a:ext>
                </a:extLst>
              </a:tr>
              <a:tr h="242086">
                <a:tc>
                  <a:txBody>
                    <a:bodyPr/>
                    <a:lstStyle/>
                    <a:p>
                      <a:pPr algn="ctr"/>
                      <a:r>
                        <a:rPr lang="en-GB" dirty="0"/>
                        <a:t>F1-score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a:t>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3435910"/>
                  </a:ext>
                </a:extLst>
              </a:tr>
            </a:tbl>
          </a:graphicData>
        </a:graphic>
      </p:graphicFrame>
    </p:spTree>
    <p:extLst>
      <p:ext uri="{BB962C8B-B14F-4D97-AF65-F5344CB8AC3E}">
        <p14:creationId xmlns:p14="http://schemas.microsoft.com/office/powerpoint/2010/main" val="787417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3</a:t>
            </a:r>
            <a:r>
              <a:rPr lang="en-GB" b="1" baseline="30000" dirty="0">
                <a:latin typeface="Raleway"/>
                <a:ea typeface="Raleway"/>
                <a:cs typeface="Raleway"/>
                <a:sym typeface="Raleway"/>
              </a:rPr>
              <a:t>rd</a:t>
            </a:r>
            <a:r>
              <a:rPr lang="en-GB" b="1" dirty="0">
                <a:latin typeface="Raleway"/>
                <a:ea typeface="Raleway"/>
                <a:cs typeface="Raleway"/>
                <a:sym typeface="Raleway"/>
              </a:rPr>
              <a:t> party comparison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lnSpc>
                <a:spcPct val="150000"/>
              </a:lnSpc>
            </a:pPr>
            <a:r>
              <a:rPr lang="en-GB" sz="1400" dirty="0"/>
              <a:t>A comparison was made with a research paper titled "A Research of Job Recommendation System Based on Collaborative Filtering" by </a:t>
            </a:r>
            <a:r>
              <a:rPr lang="en-GB" sz="1400" dirty="0" err="1"/>
              <a:t>Yingya</a:t>
            </a:r>
            <a:r>
              <a:rPr lang="en-GB" sz="1400" dirty="0"/>
              <a:t> Zhang, Cheng Yang, and </a:t>
            </a:r>
            <a:r>
              <a:rPr lang="en-GB" sz="1400" dirty="0" err="1"/>
              <a:t>Zhixiang</a:t>
            </a:r>
            <a:r>
              <a:rPr lang="en-GB" sz="1400" dirty="0"/>
              <a:t> </a:t>
            </a:r>
            <a:r>
              <a:rPr lang="en-GB" sz="1400" dirty="0" err="1"/>
              <a:t>Niu</a:t>
            </a:r>
            <a:r>
              <a:rPr lang="en-GB" sz="1400" dirty="0"/>
              <a:t>.</a:t>
            </a:r>
          </a:p>
          <a:p>
            <a:pPr marL="114300" indent="0" algn="just">
              <a:lnSpc>
                <a:spcPct val="150000"/>
              </a:lnSpc>
              <a:buNone/>
            </a:pPr>
            <a:endParaRPr lang="en-GB" sz="1000" dirty="0"/>
          </a:p>
          <a:p>
            <a:pPr algn="just">
              <a:lnSpc>
                <a:spcPct val="150000"/>
              </a:lnSpc>
            </a:pPr>
            <a:r>
              <a:rPr lang="en-GB" sz="1400" dirty="0"/>
              <a:t>The research paper did not provide details on the data split ratio or dataset quality.</a:t>
            </a:r>
          </a:p>
          <a:p>
            <a:pPr marL="114300" indent="0" algn="just">
              <a:lnSpc>
                <a:spcPct val="150000"/>
              </a:lnSpc>
              <a:buNone/>
            </a:pPr>
            <a:endParaRPr lang="en-GB" sz="1000" dirty="0"/>
          </a:p>
          <a:p>
            <a:pPr algn="just">
              <a:lnSpc>
                <a:spcPct val="150000"/>
              </a:lnSpc>
            </a:pPr>
            <a:r>
              <a:rPr lang="en-GB" sz="1400" dirty="0"/>
              <a:t>Evaluation metrics (precision, recall, and F1-score) were compared to assess the performance of the collaborative filtering algorithm used in the book recommendation system.</a:t>
            </a:r>
          </a:p>
          <a:p>
            <a:pPr marL="114300" indent="0" algn="just">
              <a:lnSpc>
                <a:spcPct val="150000"/>
              </a:lnSpc>
              <a:buNone/>
            </a:pPr>
            <a:endParaRPr lang="en-GB" sz="1000" dirty="0"/>
          </a:p>
          <a:p>
            <a:pPr algn="just">
              <a:lnSpc>
                <a:spcPct val="150000"/>
              </a:lnSpc>
            </a:pPr>
            <a:r>
              <a:rPr lang="en-GB" sz="1400" b="0" i="0" u="none" strike="noStrike" baseline="0" dirty="0">
                <a:latin typeface="Arial" panose="020B0604020202020204" pitchFamily="34" charset="0"/>
                <a:cs typeface="Arial" panose="020B0604020202020204" pitchFamily="34" charset="0"/>
              </a:rPr>
              <a:t>As highlighted in their study, they obtained a precision of 51.85, a recall of 48.28, and a F1-score of 50.00. </a:t>
            </a:r>
          </a:p>
          <a:p>
            <a:pPr marL="114300" indent="0" algn="just">
              <a:lnSpc>
                <a:spcPct val="150000"/>
              </a:lnSpc>
              <a:buNone/>
            </a:pPr>
            <a:endParaRPr lang="en-GB" sz="1000" dirty="0"/>
          </a:p>
          <a:p>
            <a:pPr algn="just">
              <a:lnSpc>
                <a:spcPct val="150000"/>
              </a:lnSpc>
            </a:pPr>
            <a:r>
              <a:rPr lang="en-GB" sz="1400" dirty="0"/>
              <a:t>The comparative findings showcased the need for further research and improvements to achieve more accurate and effective model predictions in the book recommendation domain.</a:t>
            </a:r>
          </a:p>
          <a:p>
            <a:endParaRPr lang="en-GB" sz="16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4535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Pipeline evaluation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r>
              <a:rPr lang="en-GB" sz="1400" b="1" dirty="0"/>
              <a:t>Strengths of the research pipeline: </a:t>
            </a:r>
            <a:r>
              <a:rPr lang="en-GB" sz="1400" dirty="0"/>
              <a:t>Successful implementation of collaborative filtering for book recommendations.</a:t>
            </a:r>
          </a:p>
          <a:p>
            <a:pPr marL="114300" indent="0" algn="just">
              <a:lnSpc>
                <a:spcPct val="150000"/>
              </a:lnSpc>
              <a:buNone/>
            </a:pPr>
            <a:endParaRPr lang="en-GB" sz="1000" dirty="0"/>
          </a:p>
          <a:p>
            <a:pPr algn="just"/>
            <a:r>
              <a:rPr lang="en-GB" sz="1400" b="1" dirty="0"/>
              <a:t>Limitations of the research pipeline: </a:t>
            </a:r>
            <a:r>
              <a:rPr lang="en-GB" sz="1400" dirty="0"/>
              <a:t>The Evaluation metrics resulted in 0.0 values, indicating inaccurate assessment, and the performance falls short compared to the referenced study.</a:t>
            </a:r>
          </a:p>
          <a:p>
            <a:pPr algn="just">
              <a:lnSpc>
                <a:spcPct val="150000"/>
              </a:lnSpc>
            </a:pPr>
            <a:endParaRPr lang="en-GB" sz="1000" dirty="0"/>
          </a:p>
          <a:p>
            <a:pPr algn="just"/>
            <a:r>
              <a:rPr lang="en-GB" sz="1400" b="1" dirty="0"/>
              <a:t>Proposed improvements to address the limitations:</a:t>
            </a:r>
          </a:p>
          <a:p>
            <a:pPr lvl="1" algn="just">
              <a:lnSpc>
                <a:spcPct val="150000"/>
              </a:lnSpc>
            </a:pPr>
            <a:r>
              <a:rPr lang="en-GB" sz="1100" dirty="0"/>
              <a:t>Incorporate a larger dataset for evaluation.</a:t>
            </a:r>
          </a:p>
          <a:p>
            <a:pPr lvl="1" algn="just">
              <a:lnSpc>
                <a:spcPct val="150000"/>
              </a:lnSpc>
            </a:pPr>
            <a:r>
              <a:rPr lang="en-GB" sz="1100" dirty="0"/>
              <a:t>Explore alternative algorithms for book recommendations.</a:t>
            </a:r>
          </a:p>
          <a:p>
            <a:pPr lvl="1" algn="just">
              <a:lnSpc>
                <a:spcPct val="150000"/>
              </a:lnSpc>
            </a:pPr>
            <a:r>
              <a:rPr lang="en-GB" sz="1100" dirty="0"/>
              <a:t>Optimize parameters to enhance system performance.</a:t>
            </a:r>
          </a:p>
          <a:p>
            <a:pPr marL="114300" indent="0">
              <a:buNone/>
            </a:pPr>
            <a:endParaRPr lang="en-GB" sz="14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612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Research Question evaluation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lnSpc>
                <a:spcPct val="150000"/>
              </a:lnSpc>
            </a:pPr>
            <a:r>
              <a:rPr lang="en-GB" sz="1400" b="1" dirty="0"/>
              <a:t>RQ1: </a:t>
            </a:r>
            <a:r>
              <a:rPr lang="en-GB" sz="1400" dirty="0"/>
              <a:t>Collaborative filtering algorithms enhanced book recommendations by analysing similar users' preferences, resulting in more accurate and relevant suggestions.</a:t>
            </a:r>
          </a:p>
          <a:p>
            <a:pPr marL="114300" indent="0" algn="just">
              <a:lnSpc>
                <a:spcPct val="150000"/>
              </a:lnSpc>
              <a:buNone/>
            </a:pPr>
            <a:endParaRPr lang="en-GB" sz="1000" dirty="0"/>
          </a:p>
          <a:p>
            <a:pPr algn="just">
              <a:lnSpc>
                <a:spcPct val="150000"/>
              </a:lnSpc>
            </a:pPr>
            <a:r>
              <a:rPr lang="en-GB" sz="1400" b="1" dirty="0"/>
              <a:t>RQ2: </a:t>
            </a:r>
            <a:r>
              <a:rPr lang="en-GB" sz="1400" dirty="0"/>
              <a:t>The effectiveness of collaborative filtering in the book recommendation system was evaluated by considering key factors, including data quality, cosine similarity, user-base diversity, filtering thresholds, and integration of book metadata.</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19268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Research Question evaluation</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ED28A9A0-9A26-4026-9863-DE3B6FA3C929}"/>
              </a:ext>
            </a:extLst>
          </p:cNvPr>
          <p:cNvSpPr>
            <a:spLocks noGrp="1"/>
          </p:cNvSpPr>
          <p:nvPr>
            <p:ph type="body" idx="1"/>
          </p:nvPr>
        </p:nvSpPr>
        <p:spPr/>
        <p:txBody>
          <a:bodyPr/>
          <a:lstStyle/>
          <a:p>
            <a:pPr algn="just">
              <a:lnSpc>
                <a:spcPct val="150000"/>
              </a:lnSpc>
            </a:pPr>
            <a:r>
              <a:rPr lang="en-GB" sz="1400" b="1" dirty="0"/>
              <a:t>RQ3: </a:t>
            </a:r>
            <a:r>
              <a:rPr lang="en-GB" sz="1400" dirty="0"/>
              <a:t>The recommendation system was fine-tuned to improve accuracy and relevance through refined user similarity measures, additional collaborative filtering techniques, and optimization using evaluation metrics such as precision, recall, and F1-score.</a:t>
            </a:r>
          </a:p>
          <a:p>
            <a:pPr marL="114300" indent="0" algn="just">
              <a:lnSpc>
                <a:spcPct val="150000"/>
              </a:lnSpc>
              <a:buNone/>
            </a:pPr>
            <a:endParaRPr lang="en-GB" sz="1000" dirty="0"/>
          </a:p>
          <a:p>
            <a:pPr algn="just">
              <a:lnSpc>
                <a:spcPct val="150000"/>
              </a:lnSpc>
            </a:pPr>
            <a:r>
              <a:rPr lang="en-GB" sz="1400" b="1" dirty="0"/>
              <a:t>RQ4: </a:t>
            </a:r>
            <a:r>
              <a:rPr lang="en-GB" sz="1400" dirty="0"/>
              <a:t>Collaborative filtering algorithms were successfully implemented in the book recommendation system, leveraging user data to identify similar users and provide personalised recommendations based on preferences and behaviours.</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5843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98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Conclusions - Achievements</a:t>
            </a:r>
            <a:endParaRPr sz="2000" b="1" dirty="0">
              <a:latin typeface="Raleway"/>
              <a:ea typeface="Raleway"/>
              <a:cs typeface="Raleway"/>
              <a:sym typeface="Raleway"/>
            </a:endParaRP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 name="Text Placeholder 5">
            <a:extLst>
              <a:ext uri="{FF2B5EF4-FFF2-40B4-BE49-F238E27FC236}">
                <a16:creationId xmlns:a16="http://schemas.microsoft.com/office/drawing/2014/main" id="{CC83A401-804E-4E5B-9630-D373582A7E0B}"/>
              </a:ext>
            </a:extLst>
          </p:cNvPr>
          <p:cNvSpPr>
            <a:spLocks noGrp="1"/>
          </p:cNvSpPr>
          <p:nvPr>
            <p:ph type="body" idx="1"/>
          </p:nvPr>
        </p:nvSpPr>
        <p:spPr>
          <a:xfrm>
            <a:off x="316285" y="1176338"/>
            <a:ext cx="8430046" cy="3344411"/>
          </a:xfrm>
        </p:spPr>
        <p:txBody>
          <a:bodyPr/>
          <a:lstStyle/>
          <a:p>
            <a:pPr algn="just">
              <a:lnSpc>
                <a:spcPct val="150000"/>
              </a:lnSpc>
            </a:pPr>
            <a:r>
              <a:rPr lang="en-GB" sz="1400" dirty="0"/>
              <a:t>Successful integration of collaborative filtering algorithms in a book recommendation system.</a:t>
            </a:r>
          </a:p>
          <a:p>
            <a:pPr marL="114300" indent="0" algn="just">
              <a:lnSpc>
                <a:spcPct val="150000"/>
              </a:lnSpc>
              <a:buNone/>
            </a:pPr>
            <a:endParaRPr lang="en-GB" sz="1000" dirty="0"/>
          </a:p>
          <a:p>
            <a:pPr algn="just">
              <a:lnSpc>
                <a:spcPct val="150000"/>
              </a:lnSpc>
            </a:pPr>
            <a:r>
              <a:rPr lang="en-GB" sz="1400" b="1" dirty="0"/>
              <a:t>Achieved aim and objectives: </a:t>
            </a:r>
          </a:p>
          <a:p>
            <a:pPr lvl="1" algn="just">
              <a:lnSpc>
                <a:spcPct val="150000"/>
              </a:lnSpc>
            </a:pPr>
            <a:r>
              <a:rPr lang="en-GB" sz="1100" dirty="0"/>
              <a:t>Created a book recommendation system.</a:t>
            </a:r>
          </a:p>
          <a:p>
            <a:pPr lvl="1" algn="just">
              <a:lnSpc>
                <a:spcPct val="150000"/>
              </a:lnSpc>
            </a:pPr>
            <a:r>
              <a:rPr lang="en-GB" sz="1100" dirty="0"/>
              <a:t>Collected /pre-processed Goodreads dataset and other datasets.</a:t>
            </a:r>
          </a:p>
          <a:p>
            <a:pPr lvl="1" algn="just">
              <a:lnSpc>
                <a:spcPct val="150000"/>
              </a:lnSpc>
            </a:pPr>
            <a:r>
              <a:rPr lang="en-GB" sz="1100" dirty="0"/>
              <a:t>Implemented collaborative filtering.</a:t>
            </a:r>
            <a:endParaRPr lang="en-GB" sz="1400" dirty="0"/>
          </a:p>
          <a:p>
            <a:pPr marL="114300" indent="0">
              <a:buNone/>
            </a:pPr>
            <a:endParaRPr lang="en-US" sz="1400" dirty="0"/>
          </a:p>
        </p:txBody>
      </p:sp>
    </p:spTree>
    <p:extLst>
      <p:ext uri="{BB962C8B-B14F-4D97-AF65-F5344CB8AC3E}">
        <p14:creationId xmlns:p14="http://schemas.microsoft.com/office/powerpoint/2010/main" val="73567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98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Conclusions - Recommendations</a:t>
            </a:r>
            <a:endParaRPr sz="2000" b="1" dirty="0">
              <a:latin typeface="Raleway"/>
              <a:ea typeface="Raleway"/>
              <a:cs typeface="Raleway"/>
              <a:sym typeface="Raleway"/>
            </a:endParaRP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 name="Text Placeholder 5">
            <a:extLst>
              <a:ext uri="{FF2B5EF4-FFF2-40B4-BE49-F238E27FC236}">
                <a16:creationId xmlns:a16="http://schemas.microsoft.com/office/drawing/2014/main" id="{CC83A401-804E-4E5B-9630-D373582A7E0B}"/>
              </a:ext>
            </a:extLst>
          </p:cNvPr>
          <p:cNvSpPr>
            <a:spLocks noGrp="1"/>
          </p:cNvSpPr>
          <p:nvPr>
            <p:ph type="body" idx="1"/>
          </p:nvPr>
        </p:nvSpPr>
        <p:spPr>
          <a:xfrm>
            <a:off x="316285" y="1176338"/>
            <a:ext cx="8430046" cy="3344411"/>
          </a:xfrm>
        </p:spPr>
        <p:txBody>
          <a:bodyPr/>
          <a:lstStyle/>
          <a:p>
            <a:pPr algn="just">
              <a:lnSpc>
                <a:spcPct val="150000"/>
              </a:lnSpc>
            </a:pPr>
            <a:r>
              <a:rPr lang="en-GB" sz="1400" dirty="0"/>
              <a:t>Consider refining pre-processing methods for better data quality.</a:t>
            </a:r>
          </a:p>
          <a:p>
            <a:pPr marL="114300" indent="0" algn="just">
              <a:lnSpc>
                <a:spcPct val="150000"/>
              </a:lnSpc>
              <a:buNone/>
            </a:pPr>
            <a:endParaRPr lang="en-GB" sz="1000" dirty="0"/>
          </a:p>
          <a:p>
            <a:pPr algn="just">
              <a:lnSpc>
                <a:spcPct val="150000"/>
              </a:lnSpc>
            </a:pPr>
            <a:r>
              <a:rPr lang="en-GB" sz="1400" dirty="0"/>
              <a:t>Explore advanced techniques to further improve system performance.</a:t>
            </a:r>
          </a:p>
          <a:p>
            <a:endParaRPr lang="en-GB" sz="1400" dirty="0"/>
          </a:p>
          <a:p>
            <a:endParaRPr lang="en-GB" sz="1400" b="0" i="0" u="none" strike="noStrike" dirty="0">
              <a:solidFill>
                <a:srgbClr val="D1D5DB"/>
              </a:solidFill>
              <a:effectLst/>
              <a:latin typeface="Söhne"/>
            </a:endParaRPr>
          </a:p>
          <a:p>
            <a:endParaRPr lang="en-GB" sz="1400" dirty="0"/>
          </a:p>
          <a:p>
            <a:endParaRPr lang="en-US" sz="1400" dirty="0"/>
          </a:p>
          <a:p>
            <a:pPr marL="596900" lvl="1" indent="0">
              <a:spcBef>
                <a:spcPts val="0"/>
              </a:spcBef>
              <a:buNone/>
            </a:pPr>
            <a:endParaRPr lang="en-US" sz="800" dirty="0"/>
          </a:p>
          <a:p>
            <a:endParaRPr lang="en-US" sz="800" dirty="0"/>
          </a:p>
        </p:txBody>
      </p:sp>
    </p:spTree>
    <p:extLst>
      <p:ext uri="{BB962C8B-B14F-4D97-AF65-F5344CB8AC3E}">
        <p14:creationId xmlns:p14="http://schemas.microsoft.com/office/powerpoint/2010/main" val="1254246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98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Conclusions - Limitations</a:t>
            </a:r>
            <a:endParaRPr sz="2000" b="1" dirty="0">
              <a:latin typeface="Raleway"/>
              <a:ea typeface="Raleway"/>
              <a:cs typeface="Raleway"/>
              <a:sym typeface="Raleway"/>
            </a:endParaRP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 name="Text Placeholder 5">
            <a:extLst>
              <a:ext uri="{FF2B5EF4-FFF2-40B4-BE49-F238E27FC236}">
                <a16:creationId xmlns:a16="http://schemas.microsoft.com/office/drawing/2014/main" id="{CC83A401-804E-4E5B-9630-D373582A7E0B}"/>
              </a:ext>
            </a:extLst>
          </p:cNvPr>
          <p:cNvSpPr>
            <a:spLocks noGrp="1"/>
          </p:cNvSpPr>
          <p:nvPr>
            <p:ph type="body" idx="1"/>
          </p:nvPr>
        </p:nvSpPr>
        <p:spPr>
          <a:xfrm>
            <a:off x="316285" y="1176338"/>
            <a:ext cx="8430046" cy="3344411"/>
          </a:xfrm>
        </p:spPr>
        <p:txBody>
          <a:bodyPr/>
          <a:lstStyle/>
          <a:p>
            <a:pPr algn="just">
              <a:lnSpc>
                <a:spcPct val="150000"/>
              </a:lnSpc>
            </a:pPr>
            <a:r>
              <a:rPr lang="en-GB" sz="1400" dirty="0"/>
              <a:t>Evaluation metrics indicate subpar performance of the system.</a:t>
            </a:r>
          </a:p>
          <a:p>
            <a:pPr marL="114300" indent="0" algn="just">
              <a:lnSpc>
                <a:spcPct val="150000"/>
              </a:lnSpc>
              <a:buNone/>
            </a:pPr>
            <a:endParaRPr lang="en-GB" sz="1000" dirty="0"/>
          </a:p>
          <a:p>
            <a:pPr algn="just">
              <a:lnSpc>
                <a:spcPct val="150000"/>
              </a:lnSpc>
            </a:pPr>
            <a:r>
              <a:rPr lang="en-GB" sz="1400" dirty="0"/>
              <a:t>Further fine-tuning is necessary to improve system performance.</a:t>
            </a:r>
          </a:p>
          <a:p>
            <a:endParaRPr lang="en-US" sz="800" dirty="0"/>
          </a:p>
        </p:txBody>
      </p:sp>
    </p:spTree>
    <p:extLst>
      <p:ext uri="{BB962C8B-B14F-4D97-AF65-F5344CB8AC3E}">
        <p14:creationId xmlns:p14="http://schemas.microsoft.com/office/powerpoint/2010/main" val="61234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latin typeface="Raleway"/>
                <a:ea typeface="Raleway"/>
                <a:cs typeface="Raleway"/>
                <a:sym typeface="Raleway"/>
              </a:rPr>
              <a:t>Problem Definition</a:t>
            </a:r>
            <a:endParaRPr sz="2000" b="1" dirty="0">
              <a:latin typeface="Raleway"/>
              <a:ea typeface="Raleway"/>
              <a:cs typeface="Raleway"/>
              <a:sym typeface="Raleway"/>
            </a:endParaRPr>
          </a:p>
        </p:txBody>
      </p:sp>
      <p:sp>
        <p:nvSpPr>
          <p:cNvPr id="6" name="Text Placeholder 5">
            <a:extLst>
              <a:ext uri="{FF2B5EF4-FFF2-40B4-BE49-F238E27FC236}">
                <a16:creationId xmlns:a16="http://schemas.microsoft.com/office/drawing/2014/main" id="{0CFF0A6D-295C-456E-8798-17AF125A5864}"/>
              </a:ext>
            </a:extLst>
          </p:cNvPr>
          <p:cNvSpPr>
            <a:spLocks noGrp="1"/>
          </p:cNvSpPr>
          <p:nvPr>
            <p:ph type="body" idx="1"/>
          </p:nvPr>
        </p:nvSpPr>
        <p:spPr/>
        <p:txBody>
          <a:bodyPr/>
          <a:lstStyle/>
          <a:p>
            <a:pPr algn="just">
              <a:lnSpc>
                <a:spcPct val="150000"/>
              </a:lnSpc>
            </a:pPr>
            <a:r>
              <a:rPr lang="en-GB" sz="1400" dirty="0"/>
              <a:t>The current book recommendation system lacks accuracy and relevance, failing to provide users with personalised and suitable book suggestions.</a:t>
            </a:r>
          </a:p>
          <a:p>
            <a:pPr marL="114300" indent="0" algn="just">
              <a:lnSpc>
                <a:spcPct val="150000"/>
              </a:lnSpc>
              <a:buNone/>
            </a:pPr>
            <a:endParaRPr lang="en-GB" sz="1000" dirty="0"/>
          </a:p>
          <a:p>
            <a:pPr algn="just">
              <a:lnSpc>
                <a:spcPct val="150000"/>
              </a:lnSpc>
            </a:pPr>
            <a:r>
              <a:rPr lang="en-GB" sz="1400" dirty="0"/>
              <a:t>Users are often presented with book recommendations that do not align with their preferences, resulting in frustration and a subpar user experience.</a:t>
            </a:r>
          </a:p>
          <a:p>
            <a:pPr marL="114300" indent="0" algn="just">
              <a:lnSpc>
                <a:spcPct val="150000"/>
              </a:lnSpc>
              <a:buNone/>
            </a:pPr>
            <a:endParaRPr lang="en-GB" sz="1000" dirty="0"/>
          </a:p>
          <a:p>
            <a:pPr algn="just">
              <a:lnSpc>
                <a:spcPct val="150000"/>
              </a:lnSpc>
            </a:pPr>
            <a:r>
              <a:rPr lang="en-GB" sz="1400" dirty="0"/>
              <a:t>The existing system does not effectively utilise collaborative filtering algorithms, which are known to enhance recommendation accuracy by leveraging user behaviour and preferences.</a:t>
            </a:r>
          </a:p>
          <a:p>
            <a:pPr marL="114300" indent="0" algn="just">
              <a:lnSpc>
                <a:spcPct val="150000"/>
              </a:lnSpc>
              <a:buNone/>
            </a:pPr>
            <a:endParaRPr lang="en-GB" sz="1000" dirty="0"/>
          </a:p>
          <a:p>
            <a:pPr algn="just">
              <a:lnSpc>
                <a:spcPct val="150000"/>
              </a:lnSpc>
            </a:pPr>
            <a:r>
              <a:rPr lang="en-GB" sz="1400" dirty="0"/>
              <a:t>By integrating collaborative filtering algorithms and fine-tuning the recommendation system, it is possible to significantly improve the accuracy and relevance of book recommendations.</a:t>
            </a:r>
          </a:p>
          <a:p>
            <a:pPr marL="114300" indent="0">
              <a:lnSpc>
                <a:spcPct val="150000"/>
              </a:lnSpc>
              <a:buNone/>
            </a:pPr>
            <a:endParaRPr lang="en-GB" sz="14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981900"/>
          </a:xfrm>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Future Recommendations</a:t>
            </a:r>
            <a:endParaRPr sz="2000" b="1" dirty="0">
              <a:latin typeface="Raleway"/>
              <a:ea typeface="Raleway"/>
              <a:cs typeface="Raleway"/>
              <a:sym typeface="Raleway"/>
            </a:endParaRP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 name="Text Placeholder 5">
            <a:extLst>
              <a:ext uri="{FF2B5EF4-FFF2-40B4-BE49-F238E27FC236}">
                <a16:creationId xmlns:a16="http://schemas.microsoft.com/office/drawing/2014/main" id="{CC83A401-804E-4E5B-9630-D373582A7E0B}"/>
              </a:ext>
            </a:extLst>
          </p:cNvPr>
          <p:cNvSpPr>
            <a:spLocks noGrp="1"/>
          </p:cNvSpPr>
          <p:nvPr>
            <p:ph type="body" idx="1"/>
          </p:nvPr>
        </p:nvSpPr>
        <p:spPr>
          <a:xfrm>
            <a:off x="316285" y="1176338"/>
            <a:ext cx="8430046" cy="3344411"/>
          </a:xfrm>
        </p:spPr>
        <p:txBody>
          <a:bodyPr/>
          <a:lstStyle/>
          <a:p>
            <a:pPr algn="just">
              <a:lnSpc>
                <a:spcPct val="150000"/>
              </a:lnSpc>
            </a:pPr>
            <a:r>
              <a:rPr lang="en-GB" sz="1400" dirty="0"/>
              <a:t>Enhance data collection by incorporating additional sources and refining pre-processing methods.</a:t>
            </a:r>
          </a:p>
          <a:p>
            <a:pPr marL="114300" indent="0" algn="just">
              <a:lnSpc>
                <a:spcPct val="150000"/>
              </a:lnSpc>
              <a:buNone/>
            </a:pPr>
            <a:endParaRPr lang="en-GB" sz="1000" dirty="0"/>
          </a:p>
          <a:p>
            <a:pPr algn="just">
              <a:lnSpc>
                <a:spcPct val="150000"/>
              </a:lnSpc>
            </a:pPr>
            <a:r>
              <a:rPr lang="en-GB" sz="1400" dirty="0"/>
              <a:t>Explore advanced collaborative filtering techniques, such as matrix factorisation or deep learning approaches.</a:t>
            </a:r>
          </a:p>
          <a:p>
            <a:pPr marL="114300" indent="0" algn="just">
              <a:lnSpc>
                <a:spcPct val="150000"/>
              </a:lnSpc>
              <a:buNone/>
            </a:pPr>
            <a:endParaRPr lang="en-GB" sz="1000" dirty="0"/>
          </a:p>
          <a:p>
            <a:pPr algn="just">
              <a:lnSpc>
                <a:spcPct val="150000"/>
              </a:lnSpc>
            </a:pPr>
            <a:r>
              <a:rPr lang="en-GB" sz="1400" dirty="0"/>
              <a:t>Investigate hybrid recommendation approaches combining collaborative filtering with content-based filtering.</a:t>
            </a:r>
          </a:p>
          <a:p>
            <a:pPr marL="114300" indent="0" algn="just">
              <a:lnSpc>
                <a:spcPct val="150000"/>
              </a:lnSpc>
              <a:buNone/>
            </a:pPr>
            <a:endParaRPr lang="en-GB" sz="1000" dirty="0"/>
          </a:p>
          <a:p>
            <a:pPr algn="just">
              <a:lnSpc>
                <a:spcPct val="150000"/>
              </a:lnSpc>
            </a:pPr>
            <a:r>
              <a:rPr lang="en-GB" sz="1400" dirty="0"/>
              <a:t>Conduct user studies and incorporate feedback to validate and fine-tune the system.</a:t>
            </a:r>
          </a:p>
        </p:txBody>
      </p:sp>
    </p:spTree>
    <p:extLst>
      <p:ext uri="{BB962C8B-B14F-4D97-AF65-F5344CB8AC3E}">
        <p14:creationId xmlns:p14="http://schemas.microsoft.com/office/powerpoint/2010/main" val="36038748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0316E-7EDB-6341-901B-EA548A0F0CE2}"/>
              </a:ext>
            </a:extLst>
          </p:cNvPr>
          <p:cNvSpPr>
            <a:spLocks noGrp="1"/>
          </p:cNvSpPr>
          <p:nvPr>
            <p:ph type="title"/>
          </p:nvPr>
        </p:nvSpPr>
        <p:spPr>
          <a:xfrm>
            <a:off x="311700" y="2150849"/>
            <a:ext cx="8520600" cy="1294715"/>
          </a:xfrm>
        </p:spPr>
        <p:txBody>
          <a:bodyPr/>
          <a:lstStyle/>
          <a:p>
            <a:r>
              <a:rPr lang="en-US" b="1" dirty="0">
                <a:latin typeface="Raleway" panose="020B0604020202020204" charset="0"/>
              </a:rPr>
              <a:t>Thank you</a:t>
            </a:r>
            <a:br>
              <a:rPr lang="en-US" dirty="0"/>
            </a:br>
            <a:br>
              <a:rPr lang="en-US" sz="800" dirty="0"/>
            </a:br>
            <a:r>
              <a:rPr lang="en-US" sz="2000" dirty="0"/>
              <a:t>Britney </a:t>
            </a:r>
            <a:r>
              <a:rPr lang="en-US" sz="2000" dirty="0" err="1"/>
              <a:t>Agius</a:t>
            </a:r>
            <a:endParaRPr lang="en-US" dirty="0"/>
          </a:p>
        </p:txBody>
      </p:sp>
      <p:cxnSp>
        <p:nvCxnSpPr>
          <p:cNvPr id="3" name="Straight Connector 2">
            <a:extLst>
              <a:ext uri="{FF2B5EF4-FFF2-40B4-BE49-F238E27FC236}">
                <a16:creationId xmlns:a16="http://schemas.microsoft.com/office/drawing/2014/main" id="{5E3DAA63-4D00-0147-B9CF-24027D8A2FAF}"/>
              </a:ext>
            </a:extLst>
          </p:cNvPr>
          <p:cNvCxnSpPr/>
          <p:nvPr/>
        </p:nvCxnSpPr>
        <p:spPr>
          <a:xfrm>
            <a:off x="112644" y="2939288"/>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6" name="Picture 5" descr="Shape&#10;&#10;Description automatically generated with medium confidence">
            <a:extLst>
              <a:ext uri="{FF2B5EF4-FFF2-40B4-BE49-F238E27FC236}">
                <a16:creationId xmlns:a16="http://schemas.microsoft.com/office/drawing/2014/main" id="{59AEA123-F6BA-4DF5-9223-7478E8C81015}"/>
              </a:ext>
            </a:extLst>
          </p:cNvPr>
          <p:cNvPicPr>
            <a:picLocks noChangeAspect="1"/>
          </p:cNvPicPr>
          <p:nvPr/>
        </p:nvPicPr>
        <p:blipFill>
          <a:blip r:embed="rId2"/>
          <a:stretch>
            <a:fillRect/>
          </a:stretch>
        </p:blipFill>
        <p:spPr>
          <a:xfrm>
            <a:off x="2581742" y="3538134"/>
            <a:ext cx="3980515" cy="1391738"/>
          </a:xfrm>
          <a:prstGeom prst="rect">
            <a:avLst/>
          </a:prstGeom>
        </p:spPr>
      </p:pic>
    </p:spTree>
    <p:extLst>
      <p:ext uri="{BB962C8B-B14F-4D97-AF65-F5344CB8AC3E}">
        <p14:creationId xmlns:p14="http://schemas.microsoft.com/office/powerpoint/2010/main" val="2793694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Literature</a:t>
            </a:r>
            <a:endParaRPr sz="2000" b="1" dirty="0">
              <a:latin typeface="Raleway"/>
              <a:ea typeface="Raleway"/>
              <a:cs typeface="Raleway"/>
              <a:sym typeface="Raleway"/>
            </a:endParaRPr>
          </a:p>
        </p:txBody>
      </p:sp>
      <p:sp>
        <p:nvSpPr>
          <p:cNvPr id="10" name="Shape 61">
            <a:extLst>
              <a:ext uri="{FF2B5EF4-FFF2-40B4-BE49-F238E27FC236}">
                <a16:creationId xmlns:a16="http://schemas.microsoft.com/office/drawing/2014/main" id="{FD4B4C9F-F7EC-4B6E-876F-FFE4D72DA8C5}"/>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lgn="just">
              <a:lnSpc>
                <a:spcPct val="150000"/>
              </a:lnSpc>
            </a:pPr>
            <a:r>
              <a:rPr lang="en-GB" sz="1400" b="1" dirty="0"/>
              <a:t>Topic: </a:t>
            </a:r>
            <a:r>
              <a:rPr lang="en-GB" sz="1400" dirty="0"/>
              <a:t>The topic of this research focuses on improving book recommendation systems by integrating collaborative filtering algorithms and fine-tuning the system, aiming to provide users with more accurate and personalised book suggestions.</a:t>
            </a:r>
          </a:p>
          <a:p>
            <a:pPr marL="285750" indent="-285750" algn="just">
              <a:lnSpc>
                <a:spcPct val="150000"/>
              </a:lnSpc>
            </a:pPr>
            <a:endParaRPr lang="en-GB" sz="1000" dirty="0"/>
          </a:p>
          <a:p>
            <a:pPr marL="285750" indent="-285750" algn="just">
              <a:lnSpc>
                <a:spcPct val="150000"/>
              </a:lnSpc>
            </a:pPr>
            <a:r>
              <a:rPr lang="en-GB" sz="1400" b="1" dirty="0"/>
              <a:t>Domain: </a:t>
            </a:r>
            <a:r>
              <a:rPr lang="en-GB" sz="1400" dirty="0"/>
              <a:t>The research is situated within the domain of recommender systems, specifically in the context of book recommendations. It explores the application of algorithms and approaches to analyse user activity, book metadata, and social networks to enhance the reading experience.</a:t>
            </a:r>
          </a:p>
          <a:p>
            <a:pPr marL="285750" indent="-285750" algn="just">
              <a:lnSpc>
                <a:spcPct val="150000"/>
              </a:lnSpc>
            </a:pPr>
            <a:endParaRPr lang="en-GB" sz="1000" dirty="0"/>
          </a:p>
          <a:p>
            <a:pPr marL="285750" indent="-285750" algn="just">
              <a:lnSpc>
                <a:spcPct val="150000"/>
              </a:lnSpc>
            </a:pPr>
            <a:r>
              <a:rPr lang="en-GB" sz="1400" b="1" dirty="0"/>
              <a:t>Relevant Theory: </a:t>
            </a:r>
            <a:r>
              <a:rPr lang="en-GB" sz="1400" dirty="0"/>
              <a:t>Collaborative filtering is a relevant theory in recommender systems, where personalised recommendations are generated based on user behaviour and preferences. This technique identifies patterns and similarities among users to suggest items that have been highly rated by users with similar tastes.</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448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Literature</a:t>
            </a:r>
            <a:endParaRPr sz="2000" b="1" dirty="0">
              <a:latin typeface="Raleway"/>
              <a:ea typeface="Raleway"/>
              <a:cs typeface="Raleway"/>
              <a:sym typeface="Raleway"/>
            </a:endParaRPr>
          </a:p>
        </p:txBody>
      </p:sp>
      <p:sp>
        <p:nvSpPr>
          <p:cNvPr id="10" name="Shape 61">
            <a:extLst>
              <a:ext uri="{FF2B5EF4-FFF2-40B4-BE49-F238E27FC236}">
                <a16:creationId xmlns:a16="http://schemas.microsoft.com/office/drawing/2014/main" id="{FD4B4C9F-F7EC-4B6E-876F-FFE4D72DA8C5}"/>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lvl="0" indent="-285750" algn="just">
              <a:lnSpc>
                <a:spcPct val="150000"/>
              </a:lnSpc>
            </a:pPr>
            <a:r>
              <a:rPr lang="en-GB" sz="1400" b="1" dirty="0"/>
              <a:t>Sources: </a:t>
            </a:r>
            <a:r>
              <a:rPr lang="en-GB" sz="1400" dirty="0"/>
              <a:t>The literature review includes academic papers and scholarly articles as resources to gain insights into book recommendation systems and various algorithms like collaborative filtering.</a:t>
            </a:r>
          </a:p>
          <a:p>
            <a:pPr marL="285750" lvl="0" indent="-285750" algn="just">
              <a:lnSpc>
                <a:spcPct val="150000"/>
              </a:lnSpc>
            </a:pPr>
            <a:endParaRPr lang="en-GB" sz="1000" dirty="0"/>
          </a:p>
          <a:p>
            <a:pPr marL="285750" indent="-285750" algn="just">
              <a:lnSpc>
                <a:spcPct val="150000"/>
              </a:lnSpc>
            </a:pPr>
            <a:r>
              <a:rPr lang="en-GB" sz="1400" b="1" dirty="0"/>
              <a:t>Data: </a:t>
            </a:r>
            <a:r>
              <a:rPr lang="en-GB" sz="1400" dirty="0"/>
              <a:t>Commonly used datasets like Goodreads, Books, and Books Recommendations provide valuable resources for researchers studying book recommendation systems.</a:t>
            </a:r>
          </a:p>
          <a:p>
            <a:pPr marL="285750" indent="-285750" algn="just">
              <a:lnSpc>
                <a:spcPct val="150000"/>
              </a:lnSpc>
            </a:pPr>
            <a:endParaRPr lang="en-GB" sz="1000" dirty="0"/>
          </a:p>
          <a:p>
            <a:pPr marL="285750" indent="-285750" algn="just">
              <a:lnSpc>
                <a:spcPct val="150000"/>
              </a:lnSpc>
            </a:pPr>
            <a:r>
              <a:rPr lang="en-GB" sz="1400" b="1" dirty="0"/>
              <a:t>Algorithms: </a:t>
            </a:r>
            <a:r>
              <a:rPr lang="en-GB" sz="1400" dirty="0"/>
              <a:t>The research examines various algorithms in book recommendation systems, like collaborative filtering, content-based filtering, KNN, and hybrid approaches, to improve recommendation accuracy and relevance.</a:t>
            </a:r>
          </a:p>
          <a:p>
            <a:pPr marL="285750" indent="-285750" algn="just">
              <a:lnSpc>
                <a:spcPct val="150000"/>
              </a:lnSpc>
            </a:pPr>
            <a:endParaRPr lang="en-GB" sz="1000" dirty="0"/>
          </a:p>
          <a:p>
            <a:pPr marL="285750" indent="-285750" algn="just">
              <a:lnSpc>
                <a:spcPct val="150000"/>
              </a:lnSpc>
            </a:pPr>
            <a:r>
              <a:rPr lang="en-GB" sz="1400" b="1" dirty="0"/>
              <a:t>Results: </a:t>
            </a:r>
            <a:r>
              <a:rPr lang="en-GB" sz="1400" dirty="0"/>
              <a:t>Evaluation of book recommendation systems involves metrics like precision, recall, and F1-score, which assess recommendation accuracy, relevance, and effectiveness, aiding system optimisation and improvement.</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899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Methodology – Aim, Hypothesis</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B9A51FA4-09A0-4D72-9DD9-97B75DBE572C}"/>
              </a:ext>
            </a:extLst>
          </p:cNvPr>
          <p:cNvSpPr>
            <a:spLocks noGrp="1"/>
          </p:cNvSpPr>
          <p:nvPr>
            <p:ph type="body" idx="1"/>
          </p:nvPr>
        </p:nvSpPr>
        <p:spPr/>
        <p:txBody>
          <a:bodyPr/>
          <a:lstStyle/>
          <a:p>
            <a:pPr algn="just">
              <a:lnSpc>
                <a:spcPct val="150000"/>
              </a:lnSpc>
            </a:pPr>
            <a:r>
              <a:rPr lang="en-GB" sz="1400" b="1" dirty="0"/>
              <a:t>Aim: </a:t>
            </a:r>
            <a:r>
              <a:rPr lang="en-GB" sz="1400" dirty="0"/>
              <a:t>Develop a book recommendation system using collaborative filtering techniques.</a:t>
            </a:r>
          </a:p>
          <a:p>
            <a:pPr marL="114300" indent="0" algn="just">
              <a:lnSpc>
                <a:spcPct val="150000"/>
              </a:lnSpc>
              <a:buNone/>
            </a:pPr>
            <a:endParaRPr lang="en-GB" sz="1000" dirty="0"/>
          </a:p>
          <a:p>
            <a:pPr algn="just">
              <a:lnSpc>
                <a:spcPct val="150000"/>
              </a:lnSpc>
            </a:pPr>
            <a:r>
              <a:rPr lang="en-GB" sz="1400" b="1" dirty="0"/>
              <a:t>Hypothesis: </a:t>
            </a:r>
            <a:r>
              <a:rPr lang="en-GB" sz="1400" dirty="0"/>
              <a:t>By integrating collaborative filtering algorithms and fine-tuning the recommendation system, the accuracy and relevance of book recommendations can be increased, providing users with more personalised and suitable suggestions.</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495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Methodology – Questions</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B9A51FA4-09A0-4D72-9DD9-97B75DBE572C}"/>
              </a:ext>
            </a:extLst>
          </p:cNvPr>
          <p:cNvSpPr>
            <a:spLocks noGrp="1"/>
          </p:cNvSpPr>
          <p:nvPr>
            <p:ph type="body" idx="1"/>
          </p:nvPr>
        </p:nvSpPr>
        <p:spPr/>
        <p:txBody>
          <a:bodyPr/>
          <a:lstStyle/>
          <a:p>
            <a:pPr algn="just">
              <a:lnSpc>
                <a:spcPct val="150000"/>
              </a:lnSpc>
            </a:pPr>
            <a:r>
              <a:rPr lang="en-GB" sz="1400" b="1" dirty="0"/>
              <a:t>Research Questions:</a:t>
            </a:r>
          </a:p>
          <a:p>
            <a:pPr lvl="1" algn="just">
              <a:lnSpc>
                <a:spcPct val="150000"/>
              </a:lnSpc>
            </a:pPr>
            <a:r>
              <a:rPr lang="en-GB" sz="1100" dirty="0"/>
              <a:t>How does the integration of collaborative filtering algorithms improve the accuracy and relevance of book recommendations in the recommendation system?</a:t>
            </a:r>
          </a:p>
          <a:p>
            <a:pPr lvl="1" algn="just">
              <a:lnSpc>
                <a:spcPct val="150000"/>
              </a:lnSpc>
            </a:pPr>
            <a:r>
              <a:rPr lang="en-GB" sz="1100" dirty="0"/>
              <a:t>What are the key factors that influence the effectiveness of collaborative filtering in a book recommendation system?</a:t>
            </a:r>
          </a:p>
          <a:p>
            <a:pPr lvl="1" algn="just">
              <a:lnSpc>
                <a:spcPct val="150000"/>
              </a:lnSpc>
            </a:pPr>
            <a:r>
              <a:rPr lang="en-GB" sz="1100" dirty="0"/>
              <a:t>How can the recommendation system be fine-tuned to further enhance the accuracy and relevance of the book recommendations provided?</a:t>
            </a:r>
          </a:p>
          <a:p>
            <a:pPr lvl="1" algn="just">
              <a:lnSpc>
                <a:spcPct val="150000"/>
              </a:lnSpc>
            </a:pPr>
            <a:r>
              <a:rPr lang="en-GB" sz="1100" dirty="0"/>
              <a:t>How can collaborative filtering algorithms be implemented to analyse user preferences and behaviours in the context of book recommendations?</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6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Methodology – Pipeline</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B9A51FA4-09A0-4D72-9DD9-97B75DBE572C}"/>
              </a:ext>
            </a:extLst>
          </p:cNvPr>
          <p:cNvSpPr>
            <a:spLocks noGrp="1"/>
          </p:cNvSpPr>
          <p:nvPr>
            <p:ph type="body" idx="1"/>
          </p:nvPr>
        </p:nvSpPr>
        <p:spPr/>
        <p:txBody>
          <a:bodyPr/>
          <a:lstStyle/>
          <a:p>
            <a:pPr algn="just">
              <a:lnSpc>
                <a:spcPct val="150000"/>
              </a:lnSpc>
            </a:pPr>
            <a:r>
              <a:rPr lang="en-GB" sz="1400" b="1" dirty="0"/>
              <a:t>Load Data: </a:t>
            </a:r>
            <a:r>
              <a:rPr lang="en-GB" sz="1400" dirty="0"/>
              <a:t>Load various CSV datasets: Goodreads dataset, book id map dataset, and liked books dataset. Moreover, a JSON file containing book titles was also loaded.</a:t>
            </a:r>
          </a:p>
          <a:p>
            <a:pPr marL="114300" indent="0" algn="just">
              <a:lnSpc>
                <a:spcPct val="150000"/>
              </a:lnSpc>
              <a:buNone/>
            </a:pPr>
            <a:endParaRPr lang="en-GB" sz="1000" dirty="0"/>
          </a:p>
          <a:p>
            <a:pPr algn="just">
              <a:lnSpc>
                <a:spcPct val="150000"/>
              </a:lnSpc>
            </a:pPr>
            <a:r>
              <a:rPr lang="en-GB" sz="1400" b="1" dirty="0"/>
              <a:t>Data Exploration: </a:t>
            </a:r>
            <a:r>
              <a:rPr lang="en-GB" sz="1400" dirty="0"/>
              <a:t>Check for null values and duplicate book records, and generate visualisations.</a:t>
            </a:r>
          </a:p>
          <a:p>
            <a:pPr algn="just">
              <a:lnSpc>
                <a:spcPct val="150000"/>
              </a:lnSpc>
            </a:pPr>
            <a:endParaRPr lang="en-GB" sz="1000" dirty="0"/>
          </a:p>
          <a:p>
            <a:pPr algn="just">
              <a:lnSpc>
                <a:spcPct val="150000"/>
              </a:lnSpc>
            </a:pPr>
            <a:r>
              <a:rPr lang="en-GB" sz="1400" b="1" dirty="0"/>
              <a:t>Transform and Clean Data: </a:t>
            </a:r>
            <a:r>
              <a:rPr lang="en-GB" sz="1400" dirty="0"/>
              <a:t>Eliminate null values and duplicates.</a:t>
            </a:r>
          </a:p>
          <a:p>
            <a:pPr algn="just">
              <a:lnSpc>
                <a:spcPct val="150000"/>
              </a:lnSpc>
            </a:pPr>
            <a:endParaRPr lang="en-GB" sz="1000" dirty="0"/>
          </a:p>
          <a:p>
            <a:pPr algn="just">
              <a:lnSpc>
                <a:spcPct val="150000"/>
              </a:lnSpc>
            </a:pPr>
            <a:r>
              <a:rPr lang="en-GB" sz="1400" b="1" dirty="0"/>
              <a:t>Data Splitting: </a:t>
            </a:r>
            <a:r>
              <a:rPr lang="en-GB" sz="1400" dirty="0"/>
              <a:t>Split the data into training and testing sets. In addition, use the training set to train the model and assess its performance on the test set.</a:t>
            </a:r>
          </a:p>
          <a:p>
            <a:pPr algn="just">
              <a:lnSpc>
                <a:spcPct val="150000"/>
              </a:lnSpc>
            </a:pPr>
            <a:endParaRPr lang="en-GB" sz="1000" dirty="0"/>
          </a:p>
          <a:p>
            <a:pPr algn="just">
              <a:lnSpc>
                <a:spcPct val="150000"/>
              </a:lnSpc>
            </a:pPr>
            <a:r>
              <a:rPr lang="en-GB" sz="1400" b="1" dirty="0"/>
              <a:t>Find Similar Users: </a:t>
            </a:r>
            <a:r>
              <a:rPr lang="en-GB" sz="1400" dirty="0"/>
              <a:t>Find similar users using cosine similarity and a sparse matrix.</a:t>
            </a:r>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483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Methodology – Pipeline</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B9A51FA4-09A0-4D72-9DD9-97B75DBE572C}"/>
              </a:ext>
            </a:extLst>
          </p:cNvPr>
          <p:cNvSpPr>
            <a:spLocks noGrp="1"/>
          </p:cNvSpPr>
          <p:nvPr>
            <p:ph type="body" idx="1"/>
          </p:nvPr>
        </p:nvSpPr>
        <p:spPr/>
        <p:txBody>
          <a:bodyPr/>
          <a:lstStyle/>
          <a:p>
            <a:pPr algn="just">
              <a:lnSpc>
                <a:spcPct val="150000"/>
              </a:lnSpc>
            </a:pPr>
            <a:r>
              <a:rPr lang="en-GB" sz="1400" b="1" dirty="0"/>
              <a:t>Rank Ratings: </a:t>
            </a:r>
            <a:r>
              <a:rPr lang="en-GB" sz="1400" dirty="0"/>
              <a:t>Rank ratings using an adjusted count considering book frequency among users with similar preferences.</a:t>
            </a:r>
          </a:p>
          <a:p>
            <a:pPr marL="114300" indent="0" algn="just">
              <a:lnSpc>
                <a:spcPct val="150000"/>
              </a:lnSpc>
              <a:buNone/>
            </a:pPr>
            <a:endParaRPr lang="en-GB" sz="1000" b="1" dirty="0"/>
          </a:p>
          <a:p>
            <a:pPr algn="just">
              <a:lnSpc>
                <a:spcPct val="150000"/>
              </a:lnSpc>
            </a:pPr>
            <a:r>
              <a:rPr lang="en-GB" sz="1400" b="1" dirty="0"/>
              <a:t>Prediction: </a:t>
            </a:r>
            <a:r>
              <a:rPr lang="en-GB" sz="1400" dirty="0"/>
              <a:t>Generate personalised book recommendations for users.</a:t>
            </a:r>
          </a:p>
          <a:p>
            <a:pPr algn="just">
              <a:lnSpc>
                <a:spcPct val="150000"/>
              </a:lnSpc>
            </a:pPr>
            <a:endParaRPr lang="en-GB" sz="1000" dirty="0"/>
          </a:p>
          <a:p>
            <a:pPr algn="just">
              <a:lnSpc>
                <a:spcPct val="150000"/>
              </a:lnSpc>
            </a:pPr>
            <a:r>
              <a:rPr lang="en-GB" sz="1400" b="1" dirty="0"/>
              <a:t>Model Evaluation: </a:t>
            </a:r>
            <a:r>
              <a:rPr lang="en-GB" sz="1400" dirty="0"/>
              <a:t>Evaluate the accuracy of recommendations by comparing them to the liked books dataset using precision, recall, and F1 score metrics.</a:t>
            </a:r>
          </a:p>
          <a:p>
            <a:pPr marL="114300" indent="0">
              <a:buNone/>
            </a:pPr>
            <a:endParaRPr lang="en-GB" sz="12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465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prstGeom prst="rect">
            <a:avLst/>
          </a:prstGeom>
        </p:spPr>
        <p:txBody>
          <a:bodyPr spcFirstLastPara="1" wrap="square" lIns="91425" tIns="91425" rIns="91425" bIns="91425" anchor="t" anchorCtr="0">
            <a:noAutofit/>
          </a:bodyPr>
          <a:lstStyle/>
          <a:p>
            <a:pPr lvl="0" algn="ctr"/>
            <a:r>
              <a:rPr lang="en-GB" b="1" dirty="0">
                <a:latin typeface="Raleway"/>
                <a:ea typeface="Raleway"/>
                <a:cs typeface="Raleway"/>
                <a:sym typeface="Raleway"/>
              </a:rPr>
              <a:t>Methodology – Methods</a:t>
            </a:r>
            <a:endParaRPr sz="2000" b="1" dirty="0">
              <a:latin typeface="Raleway"/>
              <a:ea typeface="Raleway"/>
              <a:cs typeface="Raleway"/>
              <a:sym typeface="Raleway"/>
            </a:endParaRPr>
          </a:p>
        </p:txBody>
      </p:sp>
      <p:sp>
        <p:nvSpPr>
          <p:cNvPr id="2" name="Text Placeholder 1">
            <a:extLst>
              <a:ext uri="{FF2B5EF4-FFF2-40B4-BE49-F238E27FC236}">
                <a16:creationId xmlns:a16="http://schemas.microsoft.com/office/drawing/2014/main" id="{B9A51FA4-09A0-4D72-9DD9-97B75DBE572C}"/>
              </a:ext>
            </a:extLst>
          </p:cNvPr>
          <p:cNvSpPr>
            <a:spLocks noGrp="1"/>
          </p:cNvSpPr>
          <p:nvPr>
            <p:ph type="body" idx="1"/>
          </p:nvPr>
        </p:nvSpPr>
        <p:spPr/>
        <p:txBody>
          <a:bodyPr/>
          <a:lstStyle/>
          <a:p>
            <a:pPr algn="just">
              <a:lnSpc>
                <a:spcPct val="150000"/>
              </a:lnSpc>
            </a:pPr>
            <a:r>
              <a:rPr lang="en-GB" sz="1400" dirty="0"/>
              <a:t>Collaborative filtering is a technique used to provide personalised content by detecting patterns and similarities among users, recommending items that received high ratings from users with similar tastes.</a:t>
            </a:r>
          </a:p>
          <a:p>
            <a:pPr marL="114300" indent="0" algn="just">
              <a:lnSpc>
                <a:spcPct val="150000"/>
              </a:lnSpc>
              <a:buNone/>
            </a:pPr>
            <a:endParaRPr lang="en-GB" sz="1000" dirty="0"/>
          </a:p>
          <a:p>
            <a:pPr algn="just">
              <a:lnSpc>
                <a:spcPct val="150000"/>
              </a:lnSpc>
            </a:pPr>
            <a:r>
              <a:rPr lang="en-GB" sz="1400" dirty="0"/>
              <a:t>The K-Nearest </a:t>
            </a:r>
            <a:r>
              <a:rPr lang="en-GB" sz="1400" dirty="0" err="1"/>
              <a:t>Neighbor</a:t>
            </a:r>
            <a:r>
              <a:rPr lang="en-GB" sz="1400" dirty="0"/>
              <a:t> (KNN) algorithm evaluates the proximity of items within a dataset and suggests preferred items of similar users to provide precise and personalised recommendations.</a:t>
            </a:r>
          </a:p>
          <a:p>
            <a:pPr marL="114300" indent="0" algn="just">
              <a:lnSpc>
                <a:spcPct val="150000"/>
              </a:lnSpc>
              <a:buNone/>
            </a:pPr>
            <a:endParaRPr lang="en-GB" sz="1000" dirty="0"/>
          </a:p>
          <a:p>
            <a:pPr algn="just">
              <a:lnSpc>
                <a:spcPct val="150000"/>
              </a:lnSpc>
            </a:pPr>
            <a:r>
              <a:rPr lang="en-GB" sz="1400" dirty="0"/>
              <a:t>Collaborative filtering does not require explicit knowledge of item attributes, making it suitable when item definitions are challenging.</a:t>
            </a:r>
          </a:p>
          <a:p>
            <a:pPr marL="114300" indent="0" algn="just">
              <a:lnSpc>
                <a:spcPct val="150000"/>
              </a:lnSpc>
              <a:buNone/>
            </a:pPr>
            <a:endParaRPr lang="en-GB" sz="1000" dirty="0"/>
          </a:p>
          <a:p>
            <a:pPr algn="just">
              <a:lnSpc>
                <a:spcPct val="150000"/>
              </a:lnSpc>
            </a:pPr>
            <a:r>
              <a:rPr lang="en-GB" sz="1400" dirty="0"/>
              <a:t>Both collaborative filtering and KNN leverage the similarity of user preferences to enhance recommendation accuracy and relevance.</a:t>
            </a:r>
          </a:p>
          <a:p>
            <a:endParaRPr lang="en-GB" sz="1200" dirty="0"/>
          </a:p>
          <a:p>
            <a:pPr marL="114300" indent="0">
              <a:buNone/>
            </a:pPr>
            <a:endParaRPr lang="en-GB" sz="1200" dirty="0"/>
          </a:p>
        </p:txBody>
      </p:sp>
      <p:cxnSp>
        <p:nvCxnSpPr>
          <p:cNvPr id="5" name="Straight Connector 4">
            <a:extLst>
              <a:ext uri="{FF2B5EF4-FFF2-40B4-BE49-F238E27FC236}">
                <a16:creationId xmlns:a16="http://schemas.microsoft.com/office/drawing/2014/main" id="{EE6088A9-71E6-8549-BEC2-BFBC476C30CA}"/>
              </a:ext>
            </a:extLst>
          </p:cNvPr>
          <p:cNvCxnSpPr/>
          <p:nvPr/>
        </p:nvCxnSpPr>
        <p:spPr>
          <a:xfrm>
            <a:off x="112892" y="1002955"/>
            <a:ext cx="8931965"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57044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9071FCDFA86604391F8054337E90318" ma:contentTypeVersion="4" ma:contentTypeDescription="Create a new document." ma:contentTypeScope="" ma:versionID="643ebff893c75c28e254b8eca4eac3b6">
  <xsd:schema xmlns:xsd="http://www.w3.org/2001/XMLSchema" xmlns:xs="http://www.w3.org/2001/XMLSchema" xmlns:p="http://schemas.microsoft.com/office/2006/metadata/properties" xmlns:ns2="3f03398d-0ece-48ce-bdc3-b3342d37f0b0" targetNamespace="http://schemas.microsoft.com/office/2006/metadata/properties" ma:root="true" ma:fieldsID="c53afac9164dd97bbe15bcab6ec0ac86" ns2:_="">
    <xsd:import namespace="3f03398d-0ece-48ce-bdc3-b3342d37f0b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03398d-0ece-48ce-bdc3-b3342d37f0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33E1E4-061F-4B5D-AF67-DB7398E35C21}">
  <ds:schemaRefs>
    <ds:schemaRef ds:uri="http://schemas.microsoft.com/sharepoint/v3/contenttype/forms"/>
  </ds:schemaRefs>
</ds:datastoreItem>
</file>

<file path=customXml/itemProps2.xml><?xml version="1.0" encoding="utf-8"?>
<ds:datastoreItem xmlns:ds="http://schemas.openxmlformats.org/officeDocument/2006/customXml" ds:itemID="{E6D35D62-5743-4158-A163-56864DDE70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f03398d-0ece-48ce-bdc3-b3342d37f0b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2806</TotalTime>
  <Words>1472</Words>
  <Application>Microsoft Macintosh PowerPoint</Application>
  <PresentationFormat>On-screen Show (16:9)</PresentationFormat>
  <Paragraphs>146</Paragraphs>
  <Slides>21</Slides>
  <Notes>20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Söhne</vt:lpstr>
      <vt:lpstr>Arial</vt:lpstr>
      <vt:lpstr>Lato</vt:lpstr>
      <vt:lpstr>Raleway</vt:lpstr>
      <vt:lpstr>Simple Light</vt:lpstr>
      <vt:lpstr>Collaborative Filtering Approach For Book Recommendations Based On User Preferences</vt:lpstr>
      <vt:lpstr>Problem Definition</vt:lpstr>
      <vt:lpstr>Literature</vt:lpstr>
      <vt:lpstr>Literature</vt:lpstr>
      <vt:lpstr>Methodology – Aim, Hypothesis</vt:lpstr>
      <vt:lpstr>Methodology – Questions</vt:lpstr>
      <vt:lpstr>Methodology – Pipeline</vt:lpstr>
      <vt:lpstr>Methodology – Pipeline</vt:lpstr>
      <vt:lpstr>Methodology – Methods</vt:lpstr>
      <vt:lpstr>Data Evaluation</vt:lpstr>
      <vt:lpstr>Prototype</vt:lpstr>
      <vt:lpstr>Evaluation / Argumentation</vt:lpstr>
      <vt:lpstr>3rd party comparison</vt:lpstr>
      <vt:lpstr>Pipeline evaluation</vt:lpstr>
      <vt:lpstr>Research Question evaluation</vt:lpstr>
      <vt:lpstr>Research Question evaluation</vt:lpstr>
      <vt:lpstr>Conclusions - Achievements</vt:lpstr>
      <vt:lpstr>Conclusions - Recommendations</vt:lpstr>
      <vt:lpstr>Conclusions - Limitations</vt:lpstr>
      <vt:lpstr>Future Recommendations</vt:lpstr>
      <vt:lpstr>Thank you  Britney Agius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cp:lastModifiedBy>BRITNEY AGIUS</cp:lastModifiedBy>
  <cp:revision>183</cp:revision>
  <dcterms:modified xsi:type="dcterms:W3CDTF">2023-05-22T15:48:14Z</dcterms:modified>
</cp:coreProperties>
</file>